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24"/>
  </p:notesMasterIdLst>
  <p:handoutMasterIdLst>
    <p:handoutMasterId r:id="rId25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6" r:id="rId9"/>
    <p:sldId id="272" r:id="rId10"/>
    <p:sldId id="267" r:id="rId11"/>
    <p:sldId id="263" r:id="rId12"/>
    <p:sldId id="264" r:id="rId13"/>
    <p:sldId id="268" r:id="rId14"/>
    <p:sldId id="275" r:id="rId15"/>
    <p:sldId id="277" r:id="rId16"/>
    <p:sldId id="269" r:id="rId17"/>
    <p:sldId id="270" r:id="rId18"/>
    <p:sldId id="273" r:id="rId19"/>
    <p:sldId id="274" r:id="rId20"/>
    <p:sldId id="276" r:id="rId21"/>
    <p:sldId id="271" r:id="rId22"/>
    <p:sldId id="278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Стандартный раздел" id="{8DE4DF97-D6A9-3141-92EB-989B7E1B2219}">
          <p14:sldIdLst>
            <p14:sldId id="257"/>
            <p14:sldId id="258"/>
            <p14:sldId id="259"/>
            <p14:sldId id="260"/>
            <p14:sldId id="261"/>
            <p14:sldId id="262"/>
            <p14:sldId id="265"/>
            <p14:sldId id="266"/>
            <p14:sldId id="272"/>
            <p14:sldId id="267"/>
            <p14:sldId id="263"/>
            <p14:sldId id="264"/>
            <p14:sldId id="268"/>
            <p14:sldId id="275"/>
            <p14:sldId id="277"/>
            <p14:sldId id="269"/>
            <p14:sldId id="270"/>
            <p14:sldId id="273"/>
            <p14:sldId id="274"/>
            <p14:sldId id="276"/>
            <p14:sldId id="271"/>
            <p14:sldId id="278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3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 autoAdjust="0"/>
    <p:restoredTop sz="94518" autoAdjust="0"/>
  </p:normalViewPr>
  <p:slideViewPr>
    <p:cSldViewPr snapToGrid="0" snapToObjects="1">
      <p:cViewPr>
        <p:scale>
          <a:sx n="108" d="100"/>
          <a:sy n="108" d="100"/>
        </p:scale>
        <p:origin x="-1400" y="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18C99-A0BB-804A-A7FB-9E9664C2C919}" type="datetime1">
              <a:rPr lang="ru-RU" smtClean="0"/>
              <a:t>27.04.15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35F69-F29F-6B45-869C-0A6B3A3D06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596802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30A5D5-20E5-574D-9531-973A7CE0A2A3}" type="datetime1">
              <a:rPr lang="ru-RU" smtClean="0"/>
              <a:t>27.04.15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7629B-FDC8-1446-AC3E-A72CB32AF9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50967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7398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D57E-BCA1-9441-897C-0BDA466B39CB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9D02-9BFE-4342-A865-EDFB4C3A1E06}" type="datetime2">
              <a:rPr lang="ru-RU" smtClean="0"/>
              <a:t>Понедельник, 27 Апрель 15 г.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E877-B7F2-CE46-84D8-3266E306B38B}" type="datetime2">
              <a:rPr lang="ru-RU" smtClean="0"/>
              <a:t>Понедельник, 27 Апрель 15 г.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2CED8-9F88-5E4D-8FA0-61922642A3CB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C597-6476-B84C-A822-02C705C177AB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3C067-371D-0048-8D19-118E009A5CCA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2A296-0DDB-EF48-BFD1-61A95B0C6601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EF02B-44A7-BB46-83DB-EAA7756E9D0C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D41E-8322-1847-9316-52C8C0C423D3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E5517-4941-AE44-A802-1C3D19E46909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Чтобы добавить рисунок, перетащите его на заполнитель или щелкните значок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783EF-0CCE-A549-A7F6-E27469F1F6F6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127CF04D-9C69-7246-9354-8E6FE59B054C}" type="datetime2">
              <a:rPr lang="ru-RU" smtClean="0"/>
              <a:t>Понедельник, 27 Апрель 15 г.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0267" y="6337300"/>
            <a:ext cx="433733" cy="365125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package" Target="../embeddings/_________Microsoft_Word5.docx"/><Relationship Id="rId6" Type="http://schemas.openxmlformats.org/officeDocument/2006/relationships/image" Target="../media/image1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6.docx"/><Relationship Id="rId4" Type="http://schemas.openxmlformats.org/officeDocument/2006/relationships/image" Target="../media/image23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1.docx"/><Relationship Id="rId4" Type="http://schemas.openxmlformats.org/officeDocument/2006/relationships/image" Target="../media/image6.emf"/><Relationship Id="rId5" Type="http://schemas.openxmlformats.org/officeDocument/2006/relationships/package" Target="../embeddings/_________Microsoft_Word2.docx"/><Relationship Id="rId6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3.docx"/><Relationship Id="rId4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4.docx"/><Relationship Id="rId4" Type="http://schemas.openxmlformats.org/officeDocument/2006/relationships/image" Target="../media/image9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743822" y="0"/>
            <a:ext cx="7543800" cy="4007591"/>
          </a:xfrm>
        </p:spPr>
        <p:txBody>
          <a:bodyPr/>
          <a:lstStyle/>
          <a:p>
            <a:pPr algn="ctr"/>
            <a:r>
              <a:rPr lang="ru-RU" sz="4000" dirty="0">
                <a:effectLst/>
              </a:rPr>
              <a:t>«Разработка универсального микропроцессорного отладочного устройства для серии лабораторных макетов, используемых в курсе </a:t>
            </a:r>
            <a:r>
              <a:rPr lang="ru-RU" sz="4000" dirty="0" smtClean="0">
                <a:effectLst/>
              </a:rPr>
              <a:t>«Основы </a:t>
            </a:r>
            <a:r>
              <a:rPr lang="ru-RU" sz="4000" dirty="0">
                <a:effectLst/>
              </a:rPr>
              <a:t>теории управления» </a:t>
            </a:r>
            <a:endParaRPr lang="ru-RU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116963" y="5672893"/>
            <a:ext cx="87053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/>
              <a:t>Московский Государственный Технический Университет им. </a:t>
            </a:r>
            <a:r>
              <a:rPr lang="ru-RU" sz="3200" dirty="0" err="1" smtClean="0"/>
              <a:t>Н.Э.Баумана</a:t>
            </a:r>
            <a:endParaRPr lang="ru-RU" sz="32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30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916637" y="139406"/>
            <a:ext cx="7543800" cy="1701958"/>
          </a:xfrm>
        </p:spPr>
        <p:txBody>
          <a:bodyPr/>
          <a:lstStyle/>
          <a:p>
            <a:r>
              <a:rPr lang="ru-RU" dirty="0" smtClean="0"/>
              <a:t>Принципиальная схема</a:t>
            </a:r>
            <a:br>
              <a:rPr lang="ru-RU" dirty="0" smtClean="0"/>
            </a:br>
            <a:r>
              <a:rPr lang="ru-RU" sz="3200" dirty="0" smtClean="0"/>
              <a:t>подключения отладочного устройства к лабораторному стенду</a:t>
            </a:r>
            <a:endParaRPr lang="ru-RU" sz="32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345" y="2383291"/>
            <a:ext cx="6379308" cy="385582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405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64154" y="20994"/>
            <a:ext cx="8838372" cy="1211602"/>
          </a:xfrm>
        </p:spPr>
        <p:txBody>
          <a:bodyPr/>
          <a:lstStyle/>
          <a:p>
            <a:r>
              <a:rPr lang="ru-RU" sz="4400" dirty="0" smtClean="0"/>
              <a:t>Вновь разработанное ПО</a:t>
            </a:r>
            <a:br>
              <a:rPr lang="ru-RU" sz="4400" dirty="0" smtClean="0"/>
            </a:br>
            <a:r>
              <a:rPr lang="en-US" sz="4400" dirty="0" smtClean="0"/>
              <a:t> </a:t>
            </a:r>
            <a:r>
              <a:rPr lang="en-US" sz="4000" dirty="0" smtClean="0"/>
              <a:t>(</a:t>
            </a:r>
            <a:r>
              <a:rPr lang="ru-RU" sz="4000" dirty="0" smtClean="0"/>
              <a:t>кроссплатформенное</a:t>
            </a:r>
            <a:r>
              <a:rPr lang="en-US" sz="4000" dirty="0" smtClean="0"/>
              <a:t>)</a:t>
            </a:r>
            <a:endParaRPr lang="ru-RU" sz="4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54" y="1266957"/>
            <a:ext cx="7455601" cy="5116106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94" y="1487891"/>
            <a:ext cx="7309254" cy="5048030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2370" y="1851939"/>
            <a:ext cx="7321373" cy="485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831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777240" y="69119"/>
            <a:ext cx="7543800" cy="1138293"/>
          </a:xfrm>
        </p:spPr>
        <p:txBody>
          <a:bodyPr/>
          <a:lstStyle/>
          <a:p>
            <a:r>
              <a:rPr lang="ru-RU" dirty="0" smtClean="0"/>
              <a:t>Принципиальная схема</a:t>
            </a:r>
            <a:br>
              <a:rPr lang="ru-RU" dirty="0" smtClean="0"/>
            </a:br>
            <a:r>
              <a:rPr lang="ru-RU" sz="3200" dirty="0" smtClean="0"/>
              <a:t>основного цикла разработанного ПО</a:t>
            </a:r>
            <a:endParaRPr lang="ru-RU" sz="3200" dirty="0"/>
          </a:p>
        </p:txBody>
      </p:sp>
      <p:sp>
        <p:nvSpPr>
          <p:cNvPr id="2" name="Процесс 1"/>
          <p:cNvSpPr/>
          <p:nvPr/>
        </p:nvSpPr>
        <p:spPr>
          <a:xfrm>
            <a:off x="3562151" y="1913283"/>
            <a:ext cx="1617133" cy="778934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Отправка</a:t>
            </a:r>
          </a:p>
          <a:p>
            <a:pPr algn="ctr"/>
            <a:r>
              <a:rPr lang="en-US" dirty="0" smtClean="0"/>
              <a:t>PWM</a:t>
            </a:r>
          </a:p>
          <a:p>
            <a:pPr algn="ctr"/>
            <a:r>
              <a:rPr lang="ru-RU" dirty="0"/>
              <a:t>п</a:t>
            </a:r>
            <a:r>
              <a:rPr lang="ru-RU" dirty="0" smtClean="0"/>
              <a:t>о </a:t>
            </a:r>
            <a:r>
              <a:rPr lang="en-US" dirty="0" smtClean="0"/>
              <a:t>USART</a:t>
            </a:r>
            <a:endParaRPr lang="ru-RU" dirty="0"/>
          </a:p>
        </p:txBody>
      </p:sp>
      <p:sp>
        <p:nvSpPr>
          <p:cNvPr id="4" name="Подготовка 3"/>
          <p:cNvSpPr/>
          <p:nvPr/>
        </p:nvSpPr>
        <p:spPr>
          <a:xfrm>
            <a:off x="3333551" y="2971618"/>
            <a:ext cx="2074333" cy="337063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Задержка</a:t>
            </a:r>
            <a:endParaRPr lang="en-US" dirty="0" smtClean="0"/>
          </a:p>
        </p:txBody>
      </p:sp>
      <p:cxnSp>
        <p:nvCxnSpPr>
          <p:cNvPr id="6" name="Прямая со стрелкой 5"/>
          <p:cNvCxnSpPr>
            <a:stCxn id="2" idx="2"/>
          </p:cNvCxnSpPr>
          <p:nvPr/>
        </p:nvCxnSpPr>
        <p:spPr>
          <a:xfrm>
            <a:off x="4370718" y="2692217"/>
            <a:ext cx="12700" cy="2582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Процесс 7"/>
          <p:cNvSpPr/>
          <p:nvPr/>
        </p:nvSpPr>
        <p:spPr>
          <a:xfrm>
            <a:off x="1940785" y="3308681"/>
            <a:ext cx="1405465" cy="519515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ADC(1..4)</a:t>
            </a:r>
          </a:p>
          <a:p>
            <a:pPr algn="ctr"/>
            <a:r>
              <a:rPr lang="en-US" dirty="0" err="1" smtClean="0"/>
              <a:t>Dcode</a:t>
            </a:r>
            <a:r>
              <a:rPr lang="en-US" dirty="0" smtClean="0"/>
              <a:t>(1..2)</a:t>
            </a:r>
            <a:endParaRPr lang="ru-RU" dirty="0"/>
          </a:p>
        </p:txBody>
      </p:sp>
      <p:cxnSp>
        <p:nvCxnSpPr>
          <p:cNvPr id="10" name="Прямая со стрелкой 9"/>
          <p:cNvCxnSpPr>
            <a:endCxn id="8" idx="1"/>
          </p:cNvCxnSpPr>
          <p:nvPr/>
        </p:nvCxnSpPr>
        <p:spPr>
          <a:xfrm>
            <a:off x="916317" y="3568439"/>
            <a:ext cx="10244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77240" y="3124015"/>
            <a:ext cx="96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USART</a:t>
            </a:r>
            <a:endParaRPr lang="ru-RU" dirty="0"/>
          </a:p>
        </p:txBody>
      </p:sp>
      <p:sp>
        <p:nvSpPr>
          <p:cNvPr id="14" name="Подготовка 13"/>
          <p:cNvSpPr/>
          <p:nvPr/>
        </p:nvSpPr>
        <p:spPr>
          <a:xfrm>
            <a:off x="3049918" y="3996085"/>
            <a:ext cx="2667000" cy="612648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Code=Dcode1+256*Dcode2</a:t>
            </a:r>
            <a:endParaRPr lang="ru-RU" dirty="0"/>
          </a:p>
        </p:txBody>
      </p:sp>
      <p:cxnSp>
        <p:nvCxnSpPr>
          <p:cNvPr id="16" name="Прямая со стрелкой 15"/>
          <p:cNvCxnSpPr>
            <a:stCxn id="4" idx="2"/>
            <a:endCxn id="14" idx="0"/>
          </p:cNvCxnSpPr>
          <p:nvPr/>
        </p:nvCxnSpPr>
        <p:spPr>
          <a:xfrm>
            <a:off x="4370718" y="3308681"/>
            <a:ext cx="12700" cy="687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/>
          <p:nvPr/>
        </p:nvCxnSpPr>
        <p:spPr>
          <a:xfrm>
            <a:off x="3358949" y="3574196"/>
            <a:ext cx="10244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Подготовка 30"/>
          <p:cNvSpPr/>
          <p:nvPr/>
        </p:nvSpPr>
        <p:spPr>
          <a:xfrm>
            <a:off x="3693386" y="1409516"/>
            <a:ext cx="1354667" cy="273984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t0 = 0</a:t>
            </a:r>
            <a:endParaRPr lang="ru-RU" dirty="0"/>
          </a:p>
        </p:txBody>
      </p:sp>
      <p:cxnSp>
        <p:nvCxnSpPr>
          <p:cNvPr id="32" name="Прямая со стрелкой 31"/>
          <p:cNvCxnSpPr/>
          <p:nvPr/>
        </p:nvCxnSpPr>
        <p:spPr>
          <a:xfrm flipH="1">
            <a:off x="4358018" y="1683500"/>
            <a:ext cx="12700" cy="246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Ручной ввод 37"/>
          <p:cNvSpPr/>
          <p:nvPr/>
        </p:nvSpPr>
        <p:spPr>
          <a:xfrm>
            <a:off x="948780" y="4470493"/>
            <a:ext cx="1578057" cy="734400"/>
          </a:xfrm>
          <a:prstGeom prst="flowChartManualInp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K[</a:t>
            </a:r>
            <a:r>
              <a:rPr lang="en-US" dirty="0" err="1" smtClean="0"/>
              <a:t>adc</a:t>
            </a:r>
            <a:r>
              <a:rPr lang="en-US" dirty="0"/>
              <a:t>(</a:t>
            </a:r>
            <a:r>
              <a:rPr lang="en-US" dirty="0" smtClean="0"/>
              <a:t>1..4)]</a:t>
            </a:r>
          </a:p>
          <a:p>
            <a:pPr algn="ctr"/>
            <a:r>
              <a:rPr lang="en-US" dirty="0" smtClean="0"/>
              <a:t>K[speed]</a:t>
            </a:r>
            <a:endParaRPr lang="ru-RU" dirty="0"/>
          </a:p>
        </p:txBody>
      </p:sp>
      <p:sp>
        <p:nvSpPr>
          <p:cNvPr id="39" name="Прямоугольник 38"/>
          <p:cNvSpPr/>
          <p:nvPr/>
        </p:nvSpPr>
        <p:spPr>
          <a:xfrm>
            <a:off x="3049918" y="5037786"/>
            <a:ext cx="2730132" cy="33421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Speed=Code/(t0-time)</a:t>
            </a:r>
            <a:endParaRPr lang="ru-RU" dirty="0"/>
          </a:p>
        </p:txBody>
      </p:sp>
      <p:cxnSp>
        <p:nvCxnSpPr>
          <p:cNvPr id="40" name="Прямая со стрелкой 39"/>
          <p:cNvCxnSpPr>
            <a:endCxn id="39" idx="0"/>
          </p:cNvCxnSpPr>
          <p:nvPr/>
        </p:nvCxnSpPr>
        <p:spPr>
          <a:xfrm>
            <a:off x="4414984" y="4608733"/>
            <a:ext cx="0" cy="4290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/>
          <p:cNvCxnSpPr/>
          <p:nvPr/>
        </p:nvCxnSpPr>
        <p:spPr>
          <a:xfrm>
            <a:off x="2537684" y="4806596"/>
            <a:ext cx="183303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Процесс 45"/>
          <p:cNvSpPr/>
          <p:nvPr/>
        </p:nvSpPr>
        <p:spPr>
          <a:xfrm>
            <a:off x="3049918" y="5690038"/>
            <a:ext cx="2747922" cy="1028160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Графики:</a:t>
            </a:r>
          </a:p>
          <a:p>
            <a:pPr algn="ctr"/>
            <a:r>
              <a:rPr lang="en-US" dirty="0" smtClean="0"/>
              <a:t>K[</a:t>
            </a:r>
            <a:r>
              <a:rPr lang="en-US" dirty="0" err="1" smtClean="0"/>
              <a:t>adc</a:t>
            </a:r>
            <a:r>
              <a:rPr lang="en-US" dirty="0"/>
              <a:t>(</a:t>
            </a:r>
            <a:r>
              <a:rPr lang="en-US" dirty="0" smtClean="0"/>
              <a:t>1..4)]*ADC(1..4),</a:t>
            </a:r>
          </a:p>
          <a:p>
            <a:pPr algn="ctr"/>
            <a:r>
              <a:rPr lang="en-US" dirty="0" smtClean="0"/>
              <a:t>K[speed]*speed,</a:t>
            </a:r>
          </a:p>
          <a:p>
            <a:pPr algn="ctr"/>
            <a:r>
              <a:rPr lang="en-US" dirty="0" smtClean="0"/>
              <a:t>Code.</a:t>
            </a:r>
            <a:endParaRPr lang="ru-RU" dirty="0"/>
          </a:p>
        </p:txBody>
      </p:sp>
      <p:cxnSp>
        <p:nvCxnSpPr>
          <p:cNvPr id="47" name="Прямая со стрелкой 46"/>
          <p:cNvCxnSpPr>
            <a:endCxn id="46" idx="0"/>
          </p:cNvCxnSpPr>
          <p:nvPr/>
        </p:nvCxnSpPr>
        <p:spPr>
          <a:xfrm>
            <a:off x="4414984" y="5372000"/>
            <a:ext cx="8895" cy="3180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Прямоугольник 48"/>
          <p:cNvSpPr/>
          <p:nvPr/>
        </p:nvSpPr>
        <p:spPr>
          <a:xfrm>
            <a:off x="6448307" y="4053442"/>
            <a:ext cx="1365066" cy="3893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  <a:r>
              <a:rPr lang="en-US" dirty="0" smtClean="0"/>
              <a:t>0=time</a:t>
            </a:r>
            <a:endParaRPr lang="ru-RU" dirty="0"/>
          </a:p>
        </p:txBody>
      </p:sp>
      <p:cxnSp>
        <p:nvCxnSpPr>
          <p:cNvPr id="51" name="Прямая со стрелкой 50"/>
          <p:cNvCxnSpPr/>
          <p:nvPr/>
        </p:nvCxnSpPr>
        <p:spPr>
          <a:xfrm flipH="1">
            <a:off x="5179284" y="2320438"/>
            <a:ext cx="195155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 стрелкой 55"/>
          <p:cNvCxnSpPr/>
          <p:nvPr/>
        </p:nvCxnSpPr>
        <p:spPr>
          <a:xfrm flipV="1">
            <a:off x="7130840" y="4470494"/>
            <a:ext cx="0" cy="17379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/>
          <p:cNvCxnSpPr/>
          <p:nvPr/>
        </p:nvCxnSpPr>
        <p:spPr>
          <a:xfrm>
            <a:off x="7130840" y="2320438"/>
            <a:ext cx="0" cy="17330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единительная линия 62"/>
          <p:cNvCxnSpPr/>
          <p:nvPr/>
        </p:nvCxnSpPr>
        <p:spPr>
          <a:xfrm flipH="1">
            <a:off x="5797840" y="6208438"/>
            <a:ext cx="133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Номер слайда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14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653332" y="123917"/>
            <a:ext cx="8159602" cy="1531573"/>
          </a:xfrm>
        </p:spPr>
        <p:txBody>
          <a:bodyPr/>
          <a:lstStyle/>
          <a:p>
            <a:r>
              <a:rPr lang="ru-RU" dirty="0" smtClean="0"/>
              <a:t>Подход к исследованию параметров ПФ (методика)</a:t>
            </a:r>
            <a:endParaRPr lang="ru-RU" dirty="0"/>
          </a:p>
        </p:txBody>
      </p:sp>
      <p:pic>
        <p:nvPicPr>
          <p:cNvPr id="4" name="Рисунок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64336" y="2463467"/>
            <a:ext cx="6009522" cy="3592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657670" y="2863243"/>
            <a:ext cx="693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АЧХ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21062" y="5421031"/>
            <a:ext cx="686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000090"/>
                </a:solidFill>
              </a:rPr>
              <a:t>ФЧХ</a:t>
            </a:r>
            <a:endParaRPr lang="ru-RU" dirty="0">
              <a:solidFill>
                <a:srgbClr val="00009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33749" y="2540143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92847" y="4181825"/>
            <a:ext cx="48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1/</a:t>
            </a:r>
            <a:r>
              <a:rPr lang="en-US" dirty="0" err="1" smtClean="0">
                <a:solidFill>
                  <a:srgbClr val="000000"/>
                </a:solidFill>
              </a:rPr>
              <a:t>τ</a:t>
            </a:r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94528" y="4181825"/>
            <a:ext cx="779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</a:rPr>
              <a:t>Lg</a:t>
            </a:r>
            <a:r>
              <a:rPr lang="en-US" dirty="0" smtClean="0">
                <a:solidFill>
                  <a:srgbClr val="000000"/>
                </a:solidFill>
              </a:rPr>
              <a:t>(</a:t>
            </a:r>
            <a:r>
              <a:rPr lang="ru-RU" dirty="0" err="1" smtClean="0">
                <a:solidFill>
                  <a:srgbClr val="000000"/>
                </a:solidFill>
              </a:rPr>
              <a:t>ω</a:t>
            </a:r>
            <a:r>
              <a:rPr lang="en-US" dirty="0" smtClean="0">
                <a:solidFill>
                  <a:srgbClr val="000000"/>
                </a:solidFill>
              </a:rPr>
              <a:t>)</a:t>
            </a:r>
            <a:endParaRPr lang="ru-R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618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674606" y="0"/>
            <a:ext cx="3199807" cy="737093"/>
          </a:xfrm>
        </p:spPr>
        <p:txBody>
          <a:bodyPr/>
          <a:lstStyle/>
          <a:p>
            <a:r>
              <a:rPr lang="ru-RU" dirty="0" smtClean="0"/>
              <a:t>Фазометр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63" y="990600"/>
            <a:ext cx="2871073" cy="30288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0278" y="2615315"/>
            <a:ext cx="47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А1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20778" y="1767549"/>
            <a:ext cx="47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2"/>
                </a:solidFill>
              </a:rPr>
              <a:t>А2</a:t>
            </a:r>
            <a:endParaRPr lang="ru-RU" dirty="0">
              <a:solidFill>
                <a:schemeClr val="accent2"/>
              </a:solidFill>
            </a:endParaRPr>
          </a:p>
        </p:txBody>
      </p:sp>
      <p:sp>
        <p:nvSpPr>
          <p:cNvPr id="10" name="Закрывающая фигурная скобка 9"/>
          <p:cNvSpPr/>
          <p:nvPr/>
        </p:nvSpPr>
        <p:spPr>
          <a:xfrm>
            <a:off x="3718965" y="1398217"/>
            <a:ext cx="201814" cy="106469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Закрывающая фигурная скобка 10"/>
          <p:cNvSpPr/>
          <p:nvPr/>
        </p:nvSpPr>
        <p:spPr>
          <a:xfrm>
            <a:off x="3696136" y="2615315"/>
            <a:ext cx="224642" cy="409348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" name="Изображение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937" y="990600"/>
            <a:ext cx="3010754" cy="3018454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 rot="17113123">
            <a:off x="5449967" y="1213551"/>
            <a:ext cx="47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А1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 rot="1179611">
            <a:off x="6963333" y="3456405"/>
            <a:ext cx="47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2"/>
                </a:solidFill>
              </a:rPr>
              <a:t>А2</a:t>
            </a:r>
            <a:endParaRPr lang="ru-RU" dirty="0">
              <a:solidFill>
                <a:schemeClr val="accent2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 rot="19901857">
            <a:off x="6745378" y="1792594"/>
            <a:ext cx="89001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008000"/>
                </a:solidFill>
              </a:rPr>
              <a:t>А1+А2</a:t>
            </a:r>
            <a:endParaRPr lang="ru-RU" dirty="0">
              <a:solidFill>
                <a:srgbClr val="008000"/>
              </a:solidFill>
            </a:endParaRPr>
          </a:p>
        </p:txBody>
      </p:sp>
      <p:cxnSp>
        <p:nvCxnSpPr>
          <p:cNvPr id="31" name="Прямая соединительная линия 30"/>
          <p:cNvCxnSpPr/>
          <p:nvPr/>
        </p:nvCxnSpPr>
        <p:spPr>
          <a:xfrm flipH="1">
            <a:off x="7558419" y="1767549"/>
            <a:ext cx="484915" cy="2227523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/>
          <p:nvPr/>
        </p:nvCxnSpPr>
        <p:spPr>
          <a:xfrm>
            <a:off x="5965152" y="1046788"/>
            <a:ext cx="2078181" cy="694681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Объект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3939250"/>
              </p:ext>
            </p:extLst>
          </p:nvPr>
        </p:nvGraphicFramePr>
        <p:xfrm>
          <a:off x="904875" y="4729163"/>
          <a:ext cx="68580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4" name="Документ" r:id="rId5" imgW="6858000" imgH="787400" progId="Word.Document.12">
                  <p:embed/>
                </p:oleObj>
              </mc:Choice>
              <mc:Fallback>
                <p:oleObj name="Документ" r:id="rId5" imgW="6858000" imgH="787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4875" y="4729163"/>
                        <a:ext cx="68580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Рамка 41"/>
          <p:cNvSpPr/>
          <p:nvPr/>
        </p:nvSpPr>
        <p:spPr>
          <a:xfrm>
            <a:off x="2094130" y="4533516"/>
            <a:ext cx="4525263" cy="1193030"/>
          </a:xfrm>
          <a:prstGeom prst="fram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9991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 animBg="1"/>
      <p:bldP spid="28" grpId="1"/>
      <p:bldP spid="29" grpId="1"/>
      <p:bldP spid="30" grpId="0"/>
      <p:bldP spid="4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493050" y="-16380"/>
            <a:ext cx="7933027" cy="914400"/>
          </a:xfrm>
        </p:spPr>
        <p:txBody>
          <a:bodyPr/>
          <a:lstStyle/>
          <a:p>
            <a:r>
              <a:rPr lang="ru-RU" dirty="0" smtClean="0"/>
              <a:t>Описание ПО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050" y="1006393"/>
            <a:ext cx="8015011" cy="5533070"/>
          </a:xfrm>
          <a:prstGeom prst="rect">
            <a:avLst/>
          </a:prstGeom>
        </p:spPr>
      </p:pic>
      <p:sp>
        <p:nvSpPr>
          <p:cNvPr id="8" name="Рамка 7"/>
          <p:cNvSpPr/>
          <p:nvPr/>
        </p:nvSpPr>
        <p:spPr>
          <a:xfrm>
            <a:off x="3503920" y="3072668"/>
            <a:ext cx="1905165" cy="443049"/>
          </a:xfrm>
          <a:prstGeom prst="frame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1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0" name="Рамка 9"/>
          <p:cNvSpPr/>
          <p:nvPr/>
        </p:nvSpPr>
        <p:spPr>
          <a:xfrm>
            <a:off x="3503920" y="3515717"/>
            <a:ext cx="1907970" cy="993189"/>
          </a:xfrm>
          <a:prstGeom prst="frame">
            <a:avLst/>
          </a:prstGeom>
          <a:solidFill>
            <a:srgbClr val="FF6600">
              <a:alpha val="44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6600"/>
                </a:solidFill>
              </a:rPr>
              <a:t>2</a:t>
            </a:r>
          </a:p>
        </p:txBody>
      </p:sp>
      <p:sp>
        <p:nvSpPr>
          <p:cNvPr id="11" name="Рамка 10"/>
          <p:cNvSpPr/>
          <p:nvPr/>
        </p:nvSpPr>
        <p:spPr>
          <a:xfrm>
            <a:off x="386851" y="1264996"/>
            <a:ext cx="1188611" cy="452908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6600"/>
                </a:solidFill>
              </a:rPr>
              <a:t>3</a:t>
            </a:r>
          </a:p>
        </p:txBody>
      </p:sp>
      <p:sp>
        <p:nvSpPr>
          <p:cNvPr id="12" name="Рамка 11"/>
          <p:cNvSpPr/>
          <p:nvPr/>
        </p:nvSpPr>
        <p:spPr>
          <a:xfrm>
            <a:off x="1682281" y="1417396"/>
            <a:ext cx="1527894" cy="300508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4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3" name="Рамка 12"/>
          <p:cNvSpPr/>
          <p:nvPr/>
        </p:nvSpPr>
        <p:spPr>
          <a:xfrm>
            <a:off x="853862" y="6110846"/>
            <a:ext cx="7200971" cy="320917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							5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4" name="Рамка 13"/>
          <p:cNvSpPr/>
          <p:nvPr/>
        </p:nvSpPr>
        <p:spPr>
          <a:xfrm>
            <a:off x="853862" y="3698748"/>
            <a:ext cx="7200971" cy="287299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							5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5" name="Рамка 14"/>
          <p:cNvSpPr/>
          <p:nvPr/>
        </p:nvSpPr>
        <p:spPr>
          <a:xfrm>
            <a:off x="493049" y="4162638"/>
            <a:ext cx="7933027" cy="1948208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				 6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6" name="Рамка 15"/>
          <p:cNvSpPr/>
          <p:nvPr/>
        </p:nvSpPr>
        <p:spPr>
          <a:xfrm>
            <a:off x="493049" y="1814434"/>
            <a:ext cx="7820479" cy="1701283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                                    6</a:t>
            </a:r>
            <a:endParaRPr lang="ru-RU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767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823704" y="0"/>
            <a:ext cx="7543800" cy="1345698"/>
          </a:xfrm>
        </p:spPr>
        <p:txBody>
          <a:bodyPr/>
          <a:lstStyle/>
          <a:p>
            <a:r>
              <a:rPr lang="ru-RU" dirty="0" smtClean="0"/>
              <a:t>Приложение: </a:t>
            </a:r>
            <a:br>
              <a:rPr lang="ru-RU" dirty="0" smtClean="0"/>
            </a:br>
            <a:r>
              <a:rPr lang="ru-RU" sz="4000" dirty="0" smtClean="0"/>
              <a:t>результаты, часть 1</a:t>
            </a:r>
            <a:endParaRPr lang="ru-RU" sz="4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704" y="1599703"/>
            <a:ext cx="7121472" cy="4920290"/>
          </a:xfrm>
          <a:prstGeom prst="rect">
            <a:avLst/>
          </a:prstGeom>
        </p:spPr>
      </p:pic>
      <p:sp>
        <p:nvSpPr>
          <p:cNvPr id="6" name="Рамка 5"/>
          <p:cNvSpPr/>
          <p:nvPr/>
        </p:nvSpPr>
        <p:spPr>
          <a:xfrm>
            <a:off x="2549935" y="2257584"/>
            <a:ext cx="1907970" cy="2140002"/>
          </a:xfrm>
          <a:prstGeom prst="frame">
            <a:avLst/>
          </a:prstGeom>
          <a:solidFill>
            <a:srgbClr val="FF6600">
              <a:alpha val="44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«3706»</a:t>
            </a:r>
            <a:endParaRPr lang="ru-RU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132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854684" y="0"/>
            <a:ext cx="6161590" cy="1345698"/>
          </a:xfrm>
        </p:spPr>
        <p:txBody>
          <a:bodyPr/>
          <a:lstStyle/>
          <a:p>
            <a:r>
              <a:rPr lang="ru-RU" dirty="0"/>
              <a:t>Приложение: </a:t>
            </a:r>
            <a:br>
              <a:rPr lang="ru-RU" dirty="0"/>
            </a:br>
            <a:r>
              <a:rPr lang="ru-RU" sz="4000" dirty="0"/>
              <a:t>результаты, часть </a:t>
            </a:r>
            <a:r>
              <a:rPr lang="ru-RU" sz="4000" dirty="0" smtClean="0"/>
              <a:t>2</a:t>
            </a:r>
            <a:endParaRPr lang="ru-RU" sz="4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185" y="1550396"/>
            <a:ext cx="7450722" cy="5152029"/>
          </a:xfrm>
          <a:prstGeom prst="rect">
            <a:avLst/>
          </a:prstGeom>
        </p:spPr>
      </p:pic>
      <p:sp>
        <p:nvSpPr>
          <p:cNvPr id="7" name="Рамка 6"/>
          <p:cNvSpPr/>
          <p:nvPr/>
        </p:nvSpPr>
        <p:spPr>
          <a:xfrm>
            <a:off x="4219696" y="2257584"/>
            <a:ext cx="1907970" cy="2140002"/>
          </a:xfrm>
          <a:prstGeom prst="frame">
            <a:avLst/>
          </a:prstGeom>
          <a:solidFill>
            <a:srgbClr val="FF6600">
              <a:alpha val="44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«17,91»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8" name="Рамка 7"/>
          <p:cNvSpPr/>
          <p:nvPr/>
        </p:nvSpPr>
        <p:spPr>
          <a:xfrm>
            <a:off x="576185" y="4549986"/>
            <a:ext cx="1907970" cy="2140002"/>
          </a:xfrm>
          <a:prstGeom prst="frame">
            <a:avLst/>
          </a:prstGeom>
          <a:solidFill>
            <a:srgbClr val="FF6600">
              <a:alpha val="44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«4,078»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266494" y="5726268"/>
            <a:ext cx="659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k≈25</a:t>
            </a:r>
            <a:endParaRPr lang="ru-RU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074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837718" y="0"/>
            <a:ext cx="6194966" cy="1384800"/>
          </a:xfrm>
        </p:spPr>
        <p:txBody>
          <a:bodyPr/>
          <a:lstStyle/>
          <a:p>
            <a:r>
              <a:rPr lang="ru-RU" dirty="0"/>
              <a:t>Приложение: </a:t>
            </a:r>
            <a:br>
              <a:rPr lang="ru-RU" dirty="0"/>
            </a:br>
            <a:r>
              <a:rPr lang="ru-RU" sz="4000" dirty="0"/>
              <a:t>результаты, часть </a:t>
            </a:r>
            <a:r>
              <a:rPr lang="ru-RU" sz="4000" dirty="0" smtClean="0"/>
              <a:t>3</a:t>
            </a:r>
            <a:endParaRPr lang="ru-RU" sz="40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18" y="1535858"/>
            <a:ext cx="7546364" cy="4610644"/>
          </a:xfrm>
          <a:prstGeom prst="rect">
            <a:avLst/>
          </a:prstGeom>
        </p:spPr>
      </p:pic>
      <p:sp>
        <p:nvSpPr>
          <p:cNvPr id="6" name="Рамка 5"/>
          <p:cNvSpPr/>
          <p:nvPr/>
        </p:nvSpPr>
        <p:spPr>
          <a:xfrm>
            <a:off x="777181" y="2104726"/>
            <a:ext cx="1907970" cy="2140002"/>
          </a:xfrm>
          <a:prstGeom prst="frame">
            <a:avLst/>
          </a:prstGeom>
          <a:solidFill>
            <a:srgbClr val="FF6600">
              <a:alpha val="44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0..20 рад/с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7" name="Рамка 6"/>
          <p:cNvSpPr/>
          <p:nvPr/>
        </p:nvSpPr>
        <p:spPr>
          <a:xfrm>
            <a:off x="6359812" y="2104726"/>
            <a:ext cx="2106582" cy="2140002"/>
          </a:xfrm>
          <a:prstGeom prst="frame">
            <a:avLst/>
          </a:prstGeom>
          <a:solidFill>
            <a:srgbClr val="FF6600">
              <a:alpha val="44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Фаза</a:t>
            </a:r>
            <a:endParaRPr lang="ru-RU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117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837718" y="86400"/>
            <a:ext cx="7543800" cy="1237920"/>
          </a:xfrm>
        </p:spPr>
        <p:txBody>
          <a:bodyPr/>
          <a:lstStyle/>
          <a:p>
            <a:r>
              <a:rPr lang="ru-RU" dirty="0"/>
              <a:t>Приложение: </a:t>
            </a:r>
            <a:br>
              <a:rPr lang="ru-RU" dirty="0"/>
            </a:br>
            <a:r>
              <a:rPr lang="ru-RU" sz="4000" dirty="0"/>
              <a:t>результаты, часть </a:t>
            </a:r>
            <a:r>
              <a:rPr lang="ru-RU" sz="4000" dirty="0" smtClean="0"/>
              <a:t>4</a:t>
            </a:r>
            <a:endParaRPr lang="ru-RU" sz="4000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18" y="1561529"/>
            <a:ext cx="6946661" cy="4494398"/>
          </a:xfrm>
          <a:prstGeom prst="rect">
            <a:avLst/>
          </a:prstGeom>
        </p:spPr>
      </p:pic>
      <p:sp>
        <p:nvSpPr>
          <p:cNvPr id="6" name="Рамка 5"/>
          <p:cNvSpPr/>
          <p:nvPr/>
        </p:nvSpPr>
        <p:spPr>
          <a:xfrm>
            <a:off x="5876409" y="2010660"/>
            <a:ext cx="1907970" cy="2140002"/>
          </a:xfrm>
          <a:prstGeom prst="frame">
            <a:avLst/>
          </a:prstGeom>
          <a:solidFill>
            <a:srgbClr val="FF6600">
              <a:alpha val="44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44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7" name="Рамка 6"/>
          <p:cNvSpPr/>
          <p:nvPr/>
        </p:nvSpPr>
        <p:spPr>
          <a:xfrm>
            <a:off x="1632742" y="1704946"/>
            <a:ext cx="2212412" cy="599671"/>
          </a:xfrm>
          <a:prstGeom prst="frame">
            <a:avLst/>
          </a:prstGeom>
          <a:solidFill>
            <a:srgbClr val="FF6600">
              <a:alpha val="44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6600"/>
                </a:solidFill>
              </a:rPr>
              <a:t>			Sin(16 t)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984280" y="4562201"/>
            <a:ext cx="1046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FF6600"/>
                </a:solidFill>
              </a:rPr>
              <a:t>τ</a:t>
            </a:r>
            <a:r>
              <a:rPr lang="ru-RU" dirty="0" smtClean="0">
                <a:solidFill>
                  <a:srgbClr val="FF6600"/>
                </a:solidFill>
              </a:rPr>
              <a:t>≈0,0625</a:t>
            </a:r>
            <a:endParaRPr lang="ru-RU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36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777240" y="230937"/>
            <a:ext cx="7543800" cy="1485877"/>
          </a:xfrm>
        </p:spPr>
        <p:txBody>
          <a:bodyPr/>
          <a:lstStyle/>
          <a:p>
            <a:r>
              <a:rPr lang="en-US" dirty="0" err="1"/>
              <a:t>Quanser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DC Motor Control Trainer </a:t>
            </a:r>
            <a:endParaRPr lang="ru-RU" dirty="0"/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74" y="1992229"/>
            <a:ext cx="6571670" cy="467104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Рамка 1"/>
          <p:cNvSpPr/>
          <p:nvPr/>
        </p:nvSpPr>
        <p:spPr>
          <a:xfrm>
            <a:off x="2219449" y="2116568"/>
            <a:ext cx="2488861" cy="1693254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1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Рамка 5"/>
          <p:cNvSpPr/>
          <p:nvPr/>
        </p:nvSpPr>
        <p:spPr>
          <a:xfrm>
            <a:off x="2756724" y="3630234"/>
            <a:ext cx="3683525" cy="2296156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2</a:t>
            </a:r>
          </a:p>
        </p:txBody>
      </p:sp>
      <p:sp>
        <p:nvSpPr>
          <p:cNvPr id="8" name="Рамка 7"/>
          <p:cNvSpPr/>
          <p:nvPr/>
        </p:nvSpPr>
        <p:spPr>
          <a:xfrm>
            <a:off x="1048674" y="1872842"/>
            <a:ext cx="1068142" cy="2039601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367146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160030" y="201823"/>
            <a:ext cx="7079881" cy="718897"/>
          </a:xfrm>
        </p:spPr>
        <p:txBody>
          <a:bodyPr/>
          <a:lstStyle/>
          <a:p>
            <a:r>
              <a:rPr lang="ru-RU" dirty="0" smtClean="0"/>
              <a:t>Оценка погрешности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20</a:t>
            </a:fld>
            <a:endParaRPr lang="en-US" dirty="0"/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3604036"/>
              </p:ext>
            </p:extLst>
          </p:nvPr>
        </p:nvGraphicFramePr>
        <p:xfrm>
          <a:off x="938708" y="1571737"/>
          <a:ext cx="9398000" cy="231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9" name="Документ" r:id="rId3" imgW="9398000" imgH="2311400" progId="Word.Document.12">
                  <p:embed/>
                </p:oleObj>
              </mc:Choice>
              <mc:Fallback>
                <p:oleObj name="Документ" r:id="rId3" imgW="9398000" imgH="2311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708" y="1571737"/>
                        <a:ext cx="9398000" cy="231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5123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70373" y="0"/>
            <a:ext cx="8828423" cy="914400"/>
          </a:xfrm>
        </p:spPr>
        <p:txBody>
          <a:bodyPr/>
          <a:lstStyle/>
          <a:p>
            <a:r>
              <a:rPr lang="ru-RU" dirty="0" smtClean="0"/>
              <a:t>Перспективы модернизации</a:t>
            </a:r>
            <a:endParaRPr lang="ru-RU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668" y="2507880"/>
            <a:ext cx="3964722" cy="2767419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320" y="2868480"/>
            <a:ext cx="1896688" cy="185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4776" y="1860566"/>
            <a:ext cx="2629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Делитель напряжения</a:t>
            </a:r>
          </a:p>
          <a:p>
            <a:pPr algn="ctr"/>
            <a:r>
              <a:rPr lang="ru-RU" dirty="0" smtClean="0"/>
              <a:t> для канало АЦП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5106038" y="1814400"/>
            <a:ext cx="2279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 smtClean="0"/>
              <a:t>Усреднитель</a:t>
            </a:r>
            <a:r>
              <a:rPr lang="ru-RU" dirty="0" smtClean="0"/>
              <a:t> ШИМ</a:t>
            </a:r>
            <a:endParaRPr lang="ru-RU" dirty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176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43910" y="2763189"/>
            <a:ext cx="18317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 smtClean="0"/>
              <a:t>Вывод</a:t>
            </a:r>
            <a:endParaRPr lang="ru-RU" sz="4400" dirty="0"/>
          </a:p>
        </p:txBody>
      </p:sp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047694" y="2606472"/>
            <a:ext cx="7543800" cy="914400"/>
          </a:xfrm>
          <a:noFill/>
        </p:spPr>
        <p:txBody>
          <a:bodyPr/>
          <a:lstStyle/>
          <a:p>
            <a:r>
              <a:rPr lang="ru-RU" dirty="0" smtClean="0"/>
              <a:t>Спасибо за внимание!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1047694" y="5014707"/>
            <a:ext cx="35723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Никитин А. В. - ПС2-81</a:t>
            </a:r>
          </a:p>
          <a:p>
            <a:r>
              <a:rPr lang="ru-RU" sz="2400" dirty="0" err="1" smtClean="0"/>
              <a:t>Шанурин</a:t>
            </a:r>
            <a:r>
              <a:rPr lang="ru-RU" sz="2400" dirty="0" smtClean="0"/>
              <a:t> Р. С. - ПС2-81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684037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" presetClass="entr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1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128129" y="66847"/>
            <a:ext cx="6574720" cy="1329216"/>
          </a:xfrm>
        </p:spPr>
        <p:txBody>
          <a:bodyPr/>
          <a:lstStyle/>
          <a:p>
            <a:r>
              <a:rPr lang="en-US" dirty="0" err="1" smtClean="0"/>
              <a:t>LabView</a:t>
            </a:r>
            <a:r>
              <a:rPr lang="ru-RU" dirty="0" smtClean="0"/>
              <a:t>: </a:t>
            </a:r>
            <a:r>
              <a:rPr lang="ru-RU" sz="4000" dirty="0" smtClean="0"/>
              <a:t>Интерфейс</a:t>
            </a:r>
            <a:br>
              <a:rPr lang="ru-RU" sz="4000" dirty="0" smtClean="0"/>
            </a:br>
            <a:r>
              <a:rPr lang="ru-RU" sz="4000" dirty="0" smtClean="0"/>
              <a:t>укомплектованного ПО</a:t>
            </a:r>
            <a:endParaRPr lang="ru-RU" sz="40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43" y="1396063"/>
            <a:ext cx="7606771" cy="5230705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Рамка 5"/>
          <p:cNvSpPr/>
          <p:nvPr/>
        </p:nvSpPr>
        <p:spPr>
          <a:xfrm>
            <a:off x="3771780" y="1396062"/>
            <a:ext cx="4477385" cy="5306363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1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Рамка 6"/>
          <p:cNvSpPr/>
          <p:nvPr/>
        </p:nvSpPr>
        <p:spPr>
          <a:xfrm>
            <a:off x="451143" y="1590633"/>
            <a:ext cx="2538057" cy="679868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2</a:t>
            </a:r>
          </a:p>
        </p:txBody>
      </p:sp>
      <p:sp>
        <p:nvSpPr>
          <p:cNvPr id="8" name="Рамка 7"/>
          <p:cNvSpPr/>
          <p:nvPr/>
        </p:nvSpPr>
        <p:spPr>
          <a:xfrm>
            <a:off x="451143" y="2294625"/>
            <a:ext cx="3320637" cy="719880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3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Рамка 8"/>
          <p:cNvSpPr/>
          <p:nvPr/>
        </p:nvSpPr>
        <p:spPr>
          <a:xfrm>
            <a:off x="577313" y="3080173"/>
            <a:ext cx="3194467" cy="719880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4</a:t>
            </a:r>
          </a:p>
        </p:txBody>
      </p:sp>
      <p:sp>
        <p:nvSpPr>
          <p:cNvPr id="10" name="Рамка 9"/>
          <p:cNvSpPr/>
          <p:nvPr/>
        </p:nvSpPr>
        <p:spPr>
          <a:xfrm>
            <a:off x="577313" y="3800053"/>
            <a:ext cx="3066175" cy="2826715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5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7069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467852" y="30452"/>
            <a:ext cx="8287622" cy="914400"/>
          </a:xfrm>
        </p:spPr>
        <p:txBody>
          <a:bodyPr/>
          <a:lstStyle/>
          <a:p>
            <a:r>
              <a:rPr lang="en-US" dirty="0" err="1" smtClean="0"/>
              <a:t>LabView</a:t>
            </a:r>
            <a:r>
              <a:rPr lang="en-US" dirty="0" smtClean="0"/>
              <a:t>: </a:t>
            </a:r>
            <a:r>
              <a:rPr lang="ru-RU" dirty="0" smtClean="0"/>
              <a:t>Поля параметров</a:t>
            </a:r>
            <a:endParaRPr lang="ru-RU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10" y="2306193"/>
            <a:ext cx="4087824" cy="3583281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155" y="2306192"/>
            <a:ext cx="4122700" cy="3583281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Рамка 7"/>
          <p:cNvSpPr/>
          <p:nvPr/>
        </p:nvSpPr>
        <p:spPr>
          <a:xfrm>
            <a:off x="206709" y="2462915"/>
            <a:ext cx="4219359" cy="1641944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1</a:t>
            </a:r>
          </a:p>
        </p:txBody>
      </p:sp>
      <p:sp>
        <p:nvSpPr>
          <p:cNvPr id="9" name="Рамка 8"/>
          <p:cNvSpPr/>
          <p:nvPr/>
        </p:nvSpPr>
        <p:spPr>
          <a:xfrm>
            <a:off x="206709" y="4104859"/>
            <a:ext cx="4219359" cy="1784614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2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Рамка 9"/>
          <p:cNvSpPr/>
          <p:nvPr/>
        </p:nvSpPr>
        <p:spPr>
          <a:xfrm>
            <a:off x="4783155" y="2320245"/>
            <a:ext cx="4219359" cy="1322817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3</a:t>
            </a:r>
          </a:p>
        </p:txBody>
      </p:sp>
      <p:sp>
        <p:nvSpPr>
          <p:cNvPr id="11" name="Рамка 10"/>
          <p:cNvSpPr/>
          <p:nvPr/>
        </p:nvSpPr>
        <p:spPr>
          <a:xfrm>
            <a:off x="4669823" y="4104859"/>
            <a:ext cx="4485091" cy="1167319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4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39956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994457" y="0"/>
            <a:ext cx="7543800" cy="914400"/>
          </a:xfrm>
        </p:spPr>
        <p:txBody>
          <a:bodyPr/>
          <a:lstStyle/>
          <a:p>
            <a:r>
              <a:rPr lang="ru-RU" dirty="0" smtClean="0"/>
              <a:t>Математическая модель</a:t>
            </a:r>
            <a:endParaRPr lang="ru-RU" dirty="0"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3016455"/>
              </p:ext>
            </p:extLst>
          </p:nvPr>
        </p:nvGraphicFramePr>
        <p:xfrm>
          <a:off x="1143000" y="3340100"/>
          <a:ext cx="68580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6" name="Документ" r:id="rId3" imgW="6858000" imgH="177800" progId="Word.Document.12">
                  <p:embed/>
                </p:oleObj>
              </mc:Choice>
              <mc:Fallback>
                <p:oleObj name="Документ" r:id="rId3" imgW="68580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3340100"/>
                        <a:ext cx="68580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3249473"/>
              </p:ext>
            </p:extLst>
          </p:nvPr>
        </p:nvGraphicFramePr>
        <p:xfrm>
          <a:off x="6350" y="1143000"/>
          <a:ext cx="9131300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" name="Документ" r:id="rId5" imgW="9131300" imgH="4572000" progId="Word.Document.12">
                  <p:embed/>
                </p:oleObj>
              </mc:Choice>
              <mc:Fallback>
                <p:oleObj name="Документ" r:id="rId5" imgW="9131300" imgH="4572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50" y="1143000"/>
                        <a:ext cx="9131300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Номер слайда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627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777240" y="340769"/>
            <a:ext cx="7543800" cy="2739757"/>
          </a:xfrm>
        </p:spPr>
        <p:txBody>
          <a:bodyPr/>
          <a:lstStyle/>
          <a:p>
            <a:r>
              <a:rPr lang="ru-RU" dirty="0" smtClean="0"/>
              <a:t>Обобщенные результаты</a:t>
            </a:r>
            <a:br>
              <a:rPr lang="ru-RU" dirty="0" smtClean="0"/>
            </a:br>
            <a:r>
              <a:rPr lang="ru-RU" sz="4000" dirty="0" smtClean="0"/>
              <a:t>эксперимента на лабораторном стенде с укомплектованным ПО</a:t>
            </a:r>
            <a:endParaRPr lang="ru-RU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777240" y="464686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6917541"/>
              </p:ext>
            </p:extLst>
          </p:nvPr>
        </p:nvGraphicFramePr>
        <p:xfrm>
          <a:off x="-127000" y="3829050"/>
          <a:ext cx="9398000" cy="127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7" name="Документ" r:id="rId3" imgW="9398000" imgH="1270000" progId="Word.Document.12">
                  <p:embed/>
                </p:oleObj>
              </mc:Choice>
              <mc:Fallback>
                <p:oleObj name="Документ" r:id="rId3" imgW="9398000" imgH="1270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27000" y="3829050"/>
                        <a:ext cx="9398000" cy="127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Номер слайда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497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325258" y="338006"/>
            <a:ext cx="8565118" cy="1423146"/>
          </a:xfrm>
        </p:spPr>
        <p:txBody>
          <a:bodyPr/>
          <a:lstStyle/>
          <a:p>
            <a:r>
              <a:rPr lang="ru-RU" dirty="0" smtClean="0"/>
              <a:t>Характеристики МК</a:t>
            </a:r>
            <a:br>
              <a:rPr lang="ru-RU" dirty="0" smtClean="0"/>
            </a:br>
            <a:r>
              <a:rPr lang="en-US" dirty="0" smtClean="0"/>
              <a:t>ATmega328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8847711"/>
              </p:ext>
            </p:extLst>
          </p:nvPr>
        </p:nvGraphicFramePr>
        <p:xfrm>
          <a:off x="-123908" y="2179370"/>
          <a:ext cx="9398000" cy="392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9" name="Документ" r:id="rId3" imgW="9398000" imgH="3924300" progId="Word.Document.12">
                  <p:embed/>
                </p:oleObj>
              </mc:Choice>
              <mc:Fallback>
                <p:oleObj name="Документ" r:id="rId3" imgW="9398000" imgH="3924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23908" y="2179370"/>
                        <a:ext cx="9398000" cy="392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7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947613" y="15294"/>
            <a:ext cx="7543800" cy="1245274"/>
          </a:xfrm>
        </p:spPr>
        <p:txBody>
          <a:bodyPr/>
          <a:lstStyle/>
          <a:p>
            <a:r>
              <a:rPr lang="ru-RU" dirty="0"/>
              <a:t>Принципиальная схема</a:t>
            </a:r>
            <a:br>
              <a:rPr lang="ru-RU" dirty="0"/>
            </a:br>
            <a:r>
              <a:rPr lang="ru-RU" sz="4000" dirty="0" smtClean="0"/>
              <a:t>прошивки МК</a:t>
            </a:r>
            <a:endParaRPr lang="ru-RU" dirty="0"/>
          </a:p>
        </p:txBody>
      </p:sp>
      <p:sp>
        <p:nvSpPr>
          <p:cNvPr id="4" name="Процесс 3"/>
          <p:cNvSpPr/>
          <p:nvPr/>
        </p:nvSpPr>
        <p:spPr>
          <a:xfrm>
            <a:off x="3784599" y="2748619"/>
            <a:ext cx="1346200" cy="612648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Считать</a:t>
            </a:r>
          </a:p>
          <a:p>
            <a:pPr algn="ctr"/>
            <a:r>
              <a:rPr lang="en-US" dirty="0" smtClean="0"/>
              <a:t>ADC(1..4)</a:t>
            </a:r>
            <a:endParaRPr lang="ru-RU" dirty="0"/>
          </a:p>
        </p:txBody>
      </p:sp>
      <p:sp>
        <p:nvSpPr>
          <p:cNvPr id="5" name="Процесс 4"/>
          <p:cNvSpPr/>
          <p:nvPr/>
        </p:nvSpPr>
        <p:spPr>
          <a:xfrm>
            <a:off x="2379133" y="3361267"/>
            <a:ext cx="1126066" cy="245535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Code++</a:t>
            </a:r>
            <a:endParaRPr lang="ru-RU" dirty="0"/>
          </a:p>
        </p:txBody>
      </p:sp>
      <p:sp>
        <p:nvSpPr>
          <p:cNvPr id="6" name="Решение 5"/>
          <p:cNvSpPr/>
          <p:nvPr/>
        </p:nvSpPr>
        <p:spPr>
          <a:xfrm>
            <a:off x="3412066" y="4131733"/>
            <a:ext cx="2091267" cy="914400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Буфер </a:t>
            </a:r>
            <a:r>
              <a:rPr lang="en-US" dirty="0" smtClean="0"/>
              <a:t>USART </a:t>
            </a:r>
            <a:r>
              <a:rPr lang="ru-RU" dirty="0" smtClean="0"/>
              <a:t>пуст?</a:t>
            </a:r>
            <a:endParaRPr lang="ru-RU" dirty="0"/>
          </a:p>
        </p:txBody>
      </p:sp>
      <p:sp>
        <p:nvSpPr>
          <p:cNvPr id="7" name="Процесс 6"/>
          <p:cNvSpPr/>
          <p:nvPr/>
        </p:nvSpPr>
        <p:spPr>
          <a:xfrm>
            <a:off x="2523067" y="3674534"/>
            <a:ext cx="795866" cy="336296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PWM</a:t>
            </a:r>
            <a:endParaRPr lang="ru-RU" dirty="0"/>
          </a:p>
        </p:txBody>
      </p:sp>
      <p:sp>
        <p:nvSpPr>
          <p:cNvPr id="9" name="Овал 8"/>
          <p:cNvSpPr/>
          <p:nvPr/>
        </p:nvSpPr>
        <p:spPr>
          <a:xfrm>
            <a:off x="2641600" y="6333067"/>
            <a:ext cx="414868" cy="3979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ru-RU" dirty="0"/>
          </a:p>
        </p:txBody>
      </p:sp>
      <p:sp>
        <p:nvSpPr>
          <p:cNvPr id="10" name="Овал 9"/>
          <p:cNvSpPr/>
          <p:nvPr/>
        </p:nvSpPr>
        <p:spPr>
          <a:xfrm>
            <a:off x="6701366" y="6333067"/>
            <a:ext cx="414868" cy="3979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ru-RU" dirty="0"/>
          </a:p>
        </p:txBody>
      </p:sp>
      <p:cxnSp>
        <p:nvCxnSpPr>
          <p:cNvPr id="12" name="Прямая со стрелкой 11"/>
          <p:cNvCxnSpPr>
            <a:endCxn id="4" idx="0"/>
          </p:cNvCxnSpPr>
          <p:nvPr/>
        </p:nvCxnSpPr>
        <p:spPr>
          <a:xfrm>
            <a:off x="4453466" y="2328333"/>
            <a:ext cx="4233" cy="4202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>
            <a:stCxn id="4" idx="2"/>
          </p:cNvCxnSpPr>
          <p:nvPr/>
        </p:nvCxnSpPr>
        <p:spPr>
          <a:xfrm>
            <a:off x="4457699" y="3361267"/>
            <a:ext cx="0" cy="7704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>
            <a:off x="3505199" y="3513667"/>
            <a:ext cx="9482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>
            <a:off x="3310464" y="3826933"/>
            <a:ext cx="114300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>
            <a:off x="1430866" y="3513667"/>
            <a:ext cx="9482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>
            <a:off x="1430866" y="3826933"/>
            <a:ext cx="109220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430866" y="3032667"/>
            <a:ext cx="587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Int0</a:t>
            </a:r>
            <a:endParaRPr lang="ru-RU" dirty="0"/>
          </a:p>
        </p:txBody>
      </p:sp>
      <p:sp>
        <p:nvSpPr>
          <p:cNvPr id="25" name="TextBox 24"/>
          <p:cNvSpPr txBox="1"/>
          <p:nvPr/>
        </p:nvSpPr>
        <p:spPr>
          <a:xfrm>
            <a:off x="1261534" y="3826933"/>
            <a:ext cx="96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USART</a:t>
            </a:r>
            <a:endParaRPr lang="ru-RU" dirty="0"/>
          </a:p>
        </p:txBody>
      </p:sp>
      <p:cxnSp>
        <p:nvCxnSpPr>
          <p:cNvPr id="28" name="Прямая со стрелкой 27"/>
          <p:cNvCxnSpPr/>
          <p:nvPr/>
        </p:nvCxnSpPr>
        <p:spPr>
          <a:xfrm>
            <a:off x="2849034" y="4614333"/>
            <a:ext cx="0" cy="6419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/>
          <p:nvPr/>
        </p:nvCxnSpPr>
        <p:spPr>
          <a:xfrm>
            <a:off x="2849034" y="4614333"/>
            <a:ext cx="5630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771660" y="4245001"/>
            <a:ext cx="538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нет</a:t>
            </a:r>
            <a:endParaRPr lang="ru-RU" dirty="0"/>
          </a:p>
        </p:txBody>
      </p:sp>
      <p:cxnSp>
        <p:nvCxnSpPr>
          <p:cNvPr id="37" name="Прямая со стрелкой 36"/>
          <p:cNvCxnSpPr/>
          <p:nvPr/>
        </p:nvCxnSpPr>
        <p:spPr>
          <a:xfrm flipH="1">
            <a:off x="4457699" y="2506133"/>
            <a:ext cx="160443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/>
          <p:cNvCxnSpPr/>
          <p:nvPr/>
        </p:nvCxnSpPr>
        <p:spPr>
          <a:xfrm>
            <a:off x="5503333" y="4582067"/>
            <a:ext cx="55880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/>
          <p:nvPr/>
        </p:nvCxnSpPr>
        <p:spPr>
          <a:xfrm>
            <a:off x="6062134" y="2506133"/>
            <a:ext cx="0" cy="2075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5562600" y="4184597"/>
            <a:ext cx="427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да</a:t>
            </a:r>
            <a:endParaRPr lang="ru-RU" dirty="0"/>
          </a:p>
        </p:txBody>
      </p:sp>
      <p:cxnSp>
        <p:nvCxnSpPr>
          <p:cNvPr id="47" name="Прямая со стрелкой 46"/>
          <p:cNvCxnSpPr/>
          <p:nvPr/>
        </p:nvCxnSpPr>
        <p:spPr>
          <a:xfrm>
            <a:off x="2849034" y="5868924"/>
            <a:ext cx="0" cy="4641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/>
          <p:cNvCxnSpPr/>
          <p:nvPr/>
        </p:nvCxnSpPr>
        <p:spPr>
          <a:xfrm flipH="1">
            <a:off x="6062136" y="2514599"/>
            <a:ext cx="8466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единительная линия 51"/>
          <p:cNvCxnSpPr/>
          <p:nvPr/>
        </p:nvCxnSpPr>
        <p:spPr>
          <a:xfrm>
            <a:off x="6908800" y="2506133"/>
            <a:ext cx="0" cy="3826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Подготовка 54"/>
          <p:cNvSpPr/>
          <p:nvPr/>
        </p:nvSpPr>
        <p:spPr>
          <a:xfrm>
            <a:off x="692150" y="5256276"/>
            <a:ext cx="4313768" cy="612648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ADC(1..4)=ADC(1..4)/4</a:t>
            </a:r>
          </a:p>
          <a:p>
            <a:pPr algn="ctr"/>
            <a:r>
              <a:rPr lang="en-US" dirty="0"/>
              <a:t>Dcode1=code%255</a:t>
            </a:r>
            <a:endParaRPr lang="ru-RU" dirty="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Подготовка 7"/>
          <p:cNvSpPr/>
          <p:nvPr/>
        </p:nvSpPr>
        <p:spPr>
          <a:xfrm>
            <a:off x="3036594" y="1430865"/>
            <a:ext cx="2833743" cy="897467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ADC(1..4)=0</a:t>
            </a:r>
          </a:p>
          <a:p>
            <a:pPr algn="ctr"/>
            <a:r>
              <a:rPr lang="en-US" dirty="0" err="1"/>
              <a:t>Dcode</a:t>
            </a:r>
            <a:r>
              <a:rPr lang="en-US" dirty="0"/>
              <a:t>(1..2)=0</a:t>
            </a:r>
          </a:p>
          <a:p>
            <a:pPr algn="ctr"/>
            <a:r>
              <a:rPr lang="en-US" dirty="0"/>
              <a:t>Code=0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3066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42241" y="42333"/>
            <a:ext cx="4023360" cy="575733"/>
          </a:xfrm>
        </p:spPr>
        <p:txBody>
          <a:bodyPr/>
          <a:lstStyle/>
          <a:p>
            <a:r>
              <a:rPr lang="ru-RU" sz="4000" dirty="0" smtClean="0"/>
              <a:t>(Продолжение)</a:t>
            </a:r>
            <a:endParaRPr lang="ru-RU" sz="4000" dirty="0"/>
          </a:p>
        </p:txBody>
      </p:sp>
      <p:sp>
        <p:nvSpPr>
          <p:cNvPr id="4" name="Овал 3"/>
          <p:cNvSpPr/>
          <p:nvPr/>
        </p:nvSpPr>
        <p:spPr>
          <a:xfrm>
            <a:off x="2641600" y="863600"/>
            <a:ext cx="414868" cy="3979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ru-RU" dirty="0"/>
          </a:p>
        </p:txBody>
      </p:sp>
      <p:sp>
        <p:nvSpPr>
          <p:cNvPr id="5" name="Овал 4"/>
          <p:cNvSpPr/>
          <p:nvPr/>
        </p:nvSpPr>
        <p:spPr>
          <a:xfrm>
            <a:off x="7209365" y="863600"/>
            <a:ext cx="414868" cy="3979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ru-RU" dirty="0"/>
          </a:p>
        </p:txBody>
      </p:sp>
      <p:cxnSp>
        <p:nvCxnSpPr>
          <p:cNvPr id="7" name="Прямая со стрелкой 6"/>
          <p:cNvCxnSpPr>
            <a:stCxn id="4" idx="4"/>
          </p:cNvCxnSpPr>
          <p:nvPr/>
        </p:nvCxnSpPr>
        <p:spPr>
          <a:xfrm flipH="1">
            <a:off x="2844801" y="1261533"/>
            <a:ext cx="4233" cy="364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Решение 8"/>
          <p:cNvSpPr/>
          <p:nvPr/>
        </p:nvSpPr>
        <p:spPr>
          <a:xfrm>
            <a:off x="1667933" y="1625599"/>
            <a:ext cx="2353735" cy="745067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Code&gt;255</a:t>
            </a:r>
            <a:endParaRPr lang="ru-RU" dirty="0"/>
          </a:p>
        </p:txBody>
      </p:sp>
      <p:sp>
        <p:nvSpPr>
          <p:cNvPr id="11" name="Подготовка 10"/>
          <p:cNvSpPr/>
          <p:nvPr/>
        </p:nvSpPr>
        <p:spPr>
          <a:xfrm>
            <a:off x="4351866" y="1693334"/>
            <a:ext cx="1896533" cy="612648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Dcode2 = Code/256</a:t>
            </a:r>
            <a:endParaRPr lang="ru-RU" dirty="0"/>
          </a:p>
        </p:txBody>
      </p:sp>
      <p:cxnSp>
        <p:nvCxnSpPr>
          <p:cNvPr id="13" name="Прямая со стрелкой 12"/>
          <p:cNvCxnSpPr>
            <a:endCxn id="11" idx="1"/>
          </p:cNvCxnSpPr>
          <p:nvPr/>
        </p:nvCxnSpPr>
        <p:spPr>
          <a:xfrm flipV="1">
            <a:off x="4021668" y="1999658"/>
            <a:ext cx="330198" cy="69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Процесс 14"/>
          <p:cNvSpPr/>
          <p:nvPr/>
        </p:nvSpPr>
        <p:spPr>
          <a:xfrm>
            <a:off x="3939116" y="2954867"/>
            <a:ext cx="2722033" cy="1143000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Отправка</a:t>
            </a:r>
            <a:r>
              <a:rPr lang="en-US" dirty="0" smtClean="0"/>
              <a:t> ADC(1..4), </a:t>
            </a:r>
            <a:r>
              <a:rPr lang="en-US" dirty="0" err="1" smtClean="0"/>
              <a:t>Dcode</a:t>
            </a:r>
            <a:r>
              <a:rPr lang="en-US" dirty="0" smtClean="0"/>
              <a:t>(1..2)</a:t>
            </a:r>
            <a:endParaRPr lang="ru-RU" dirty="0" smtClean="0"/>
          </a:p>
          <a:p>
            <a:pPr algn="ctr"/>
            <a:r>
              <a:rPr lang="ru-RU" dirty="0" smtClean="0"/>
              <a:t> по</a:t>
            </a:r>
            <a:r>
              <a:rPr lang="en-US" dirty="0" smtClean="0"/>
              <a:t>USART</a:t>
            </a:r>
            <a:r>
              <a:rPr lang="ru-RU" dirty="0" smtClean="0"/>
              <a:t>;</a:t>
            </a:r>
            <a:endParaRPr lang="ru-RU" dirty="0"/>
          </a:p>
          <a:p>
            <a:pPr algn="ctr"/>
            <a:r>
              <a:rPr lang="en-US" dirty="0" smtClean="0"/>
              <a:t>PWM </a:t>
            </a:r>
            <a:r>
              <a:rPr lang="ru-RU" dirty="0" smtClean="0"/>
              <a:t>на канал ШИМ</a:t>
            </a:r>
            <a:endParaRPr lang="ru-RU" dirty="0"/>
          </a:p>
        </p:txBody>
      </p:sp>
      <p:cxnSp>
        <p:nvCxnSpPr>
          <p:cNvPr id="17" name="Прямая со стрелкой 16"/>
          <p:cNvCxnSpPr>
            <a:stCxn id="11" idx="2"/>
            <a:endCxn id="15" idx="0"/>
          </p:cNvCxnSpPr>
          <p:nvPr/>
        </p:nvCxnSpPr>
        <p:spPr>
          <a:xfrm>
            <a:off x="5300133" y="2305982"/>
            <a:ext cx="0" cy="6488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>
            <a:off x="1185333" y="3261191"/>
            <a:ext cx="273908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>
            <a:stCxn id="9" idx="1"/>
          </p:cNvCxnSpPr>
          <p:nvPr/>
        </p:nvCxnSpPr>
        <p:spPr>
          <a:xfrm flipH="1">
            <a:off x="1185333" y="1998133"/>
            <a:ext cx="482600" cy="15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/>
          <p:cNvCxnSpPr/>
          <p:nvPr/>
        </p:nvCxnSpPr>
        <p:spPr>
          <a:xfrm>
            <a:off x="1185333" y="2006600"/>
            <a:ext cx="0" cy="12545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24420" y="1446199"/>
            <a:ext cx="427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да</a:t>
            </a:r>
            <a:endParaRPr lang="ru-RU" dirty="0"/>
          </a:p>
        </p:txBody>
      </p:sp>
      <p:sp>
        <p:nvSpPr>
          <p:cNvPr id="28" name="TextBox 27"/>
          <p:cNvSpPr txBox="1"/>
          <p:nvPr/>
        </p:nvSpPr>
        <p:spPr>
          <a:xfrm>
            <a:off x="1129129" y="1508668"/>
            <a:ext cx="538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нет</a:t>
            </a:r>
            <a:endParaRPr lang="ru-RU" dirty="0"/>
          </a:p>
        </p:txBody>
      </p:sp>
      <p:sp>
        <p:nvSpPr>
          <p:cNvPr id="29" name="Процесс 28"/>
          <p:cNvSpPr/>
          <p:nvPr/>
        </p:nvSpPr>
        <p:spPr>
          <a:xfrm>
            <a:off x="4487333" y="4665134"/>
            <a:ext cx="1761066" cy="612648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Dcode</a:t>
            </a:r>
            <a:r>
              <a:rPr lang="en-US" dirty="0" smtClean="0"/>
              <a:t>(1..2)=0</a:t>
            </a:r>
          </a:p>
          <a:p>
            <a:pPr algn="ctr"/>
            <a:r>
              <a:rPr lang="en-US" dirty="0" smtClean="0"/>
              <a:t>Code=0</a:t>
            </a:r>
            <a:endParaRPr lang="ru-RU" dirty="0"/>
          </a:p>
        </p:txBody>
      </p:sp>
      <p:cxnSp>
        <p:nvCxnSpPr>
          <p:cNvPr id="39" name="Прямая со стрелкой 38"/>
          <p:cNvCxnSpPr/>
          <p:nvPr/>
        </p:nvCxnSpPr>
        <p:spPr>
          <a:xfrm>
            <a:off x="5300133" y="4097867"/>
            <a:ext cx="0" cy="567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/>
          <p:cNvCxnSpPr/>
          <p:nvPr/>
        </p:nvCxnSpPr>
        <p:spPr>
          <a:xfrm flipV="1">
            <a:off x="7442200" y="1261534"/>
            <a:ext cx="0" cy="37083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/>
          <p:cNvCxnSpPr>
            <a:stCxn id="29" idx="3"/>
          </p:cNvCxnSpPr>
          <p:nvPr/>
        </p:nvCxnSpPr>
        <p:spPr>
          <a:xfrm flipV="1">
            <a:off x="6248399" y="4969933"/>
            <a:ext cx="1193801" cy="15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Номер слайда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983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Базовая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Базовая.thmx</Template>
  <TotalTime>836</TotalTime>
  <Words>385</Words>
  <Application>Microsoft Macintosh PowerPoint</Application>
  <PresentationFormat>Экран (4:3)</PresentationFormat>
  <Paragraphs>134</Paragraphs>
  <Slides>22</Slides>
  <Notes>1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4" baseType="lpstr">
      <vt:lpstr>Базовая</vt:lpstr>
      <vt:lpstr>Документ</vt:lpstr>
      <vt:lpstr>«Разработка универсального микропроцессорного отладочного устройства для серии лабораторных макетов, используемых в курсе «Основы теории управления» </vt:lpstr>
      <vt:lpstr>Quanser DC Motor Control Trainer </vt:lpstr>
      <vt:lpstr>LabView: Интерфейс укомплектованного ПО</vt:lpstr>
      <vt:lpstr>LabView: Поля параметров</vt:lpstr>
      <vt:lpstr>Математическая модель</vt:lpstr>
      <vt:lpstr>Обобщенные результаты эксперимента на лабораторном стенде с укомплектованным ПО</vt:lpstr>
      <vt:lpstr>Характеристики МК ATmega328</vt:lpstr>
      <vt:lpstr>Принципиальная схема прошивки МК</vt:lpstr>
      <vt:lpstr>(Продолжение)</vt:lpstr>
      <vt:lpstr>Принципиальная схема подключения отладочного устройства к лабораторному стенду</vt:lpstr>
      <vt:lpstr>Вновь разработанное ПО  (кроссплатформенное)</vt:lpstr>
      <vt:lpstr>Принципиальная схема основного цикла разработанного ПО</vt:lpstr>
      <vt:lpstr>Подход к исследованию параметров ПФ (методика)</vt:lpstr>
      <vt:lpstr>Фазометр</vt:lpstr>
      <vt:lpstr>Описание ПО</vt:lpstr>
      <vt:lpstr>Приложение:  результаты, часть 1</vt:lpstr>
      <vt:lpstr>Приложение:  результаты, часть 2</vt:lpstr>
      <vt:lpstr>Приложение:  результаты, часть 3</vt:lpstr>
      <vt:lpstr>Приложение:  результаты, часть 4</vt:lpstr>
      <vt:lpstr>Оценка погрешности</vt:lpstr>
      <vt:lpstr>Перспективы модернизации</vt:lpstr>
      <vt:lpstr>Спасибо за внимание!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</dc:creator>
  <cp:lastModifiedBy>Антон</cp:lastModifiedBy>
  <cp:revision>66</cp:revision>
  <dcterms:created xsi:type="dcterms:W3CDTF">2015-04-23T16:15:19Z</dcterms:created>
  <dcterms:modified xsi:type="dcterms:W3CDTF">2015-04-27T10:18:24Z</dcterms:modified>
</cp:coreProperties>
</file>

<file path=docProps/thumbnail.jpeg>
</file>